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56622" y="2274518"/>
            <a:ext cx="8825658" cy="3329581"/>
          </a:xfrm>
        </p:spPr>
        <p:txBody>
          <a:bodyPr/>
          <a:lstStyle/>
          <a:p>
            <a:pPr algn="ctr"/>
            <a:r>
              <a:rPr lang="es-MX" b="1" dirty="0"/>
              <a:t>INTERSECCIÓN CON LOS EJES: INTERCEPTO</a:t>
            </a:r>
            <a:br>
              <a:rPr lang="es-MX" b="1" dirty="0"/>
            </a:br>
            <a:r>
              <a:rPr lang="es-CL" b="1" dirty="0"/>
              <a:t>Y CEROS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600048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1476" y="108925"/>
            <a:ext cx="9404723" cy="805475"/>
          </a:xfrm>
        </p:spPr>
        <p:txBody>
          <a:bodyPr/>
          <a:lstStyle/>
          <a:p>
            <a:endParaRPr lang="es-CL"/>
          </a:p>
        </p:txBody>
      </p:sp>
      <p:sp>
        <p:nvSpPr>
          <p:cNvPr id="3" name="Rectángulo redondeado 2"/>
          <p:cNvSpPr/>
          <p:nvPr/>
        </p:nvSpPr>
        <p:spPr>
          <a:xfrm>
            <a:off x="6354870" y="1827384"/>
            <a:ext cx="5532330" cy="41711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Rectángulo redondeado 3"/>
          <p:cNvSpPr/>
          <p:nvPr/>
        </p:nvSpPr>
        <p:spPr>
          <a:xfrm>
            <a:off x="582459" y="1827385"/>
            <a:ext cx="5532330" cy="41711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ángulo 6"/>
              <p:cNvSpPr/>
              <p:nvPr/>
            </p:nvSpPr>
            <p:spPr>
              <a:xfrm>
                <a:off x="821476" y="2170032"/>
                <a:ext cx="20397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=12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−2</m:t>
                      </m:r>
                      <m:sSup>
                        <m:sSup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476" y="2170032"/>
                <a:ext cx="2039789" cy="369332"/>
              </a:xfrm>
              <a:prstGeom prst="rect">
                <a:avLst/>
              </a:prstGeom>
              <a:blipFill rotWithShape="0">
                <a:blip r:embed="rId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ángulo 8"/>
              <p:cNvSpPr/>
              <p:nvPr/>
            </p:nvSpPr>
            <p:spPr>
              <a:xfrm>
                <a:off x="6734226" y="2219941"/>
                <a:ext cx="19115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−8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9" name="Rectá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4226" y="2219941"/>
                <a:ext cx="1911549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79839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582459" y="1827385"/>
            <a:ext cx="5532330" cy="41711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Rectángulo redondeado 4"/>
          <p:cNvSpPr/>
          <p:nvPr/>
        </p:nvSpPr>
        <p:spPr>
          <a:xfrm>
            <a:off x="6421675" y="1827385"/>
            <a:ext cx="5532330" cy="41711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ángulo 5"/>
              <p:cNvSpPr/>
              <p:nvPr/>
            </p:nvSpPr>
            <p:spPr>
              <a:xfrm>
                <a:off x="821476" y="2170032"/>
                <a:ext cx="24886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−12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6" name="Rectá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476" y="2170032"/>
                <a:ext cx="2488630" cy="369332"/>
              </a:xfrm>
              <a:prstGeom prst="rect">
                <a:avLst/>
              </a:prstGeom>
              <a:blipFill rotWithShape="0">
                <a:blip r:embed="rId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ángulo 6"/>
              <p:cNvSpPr/>
              <p:nvPr/>
            </p:nvSpPr>
            <p:spPr>
              <a:xfrm>
                <a:off x="6683656" y="2210639"/>
                <a:ext cx="218726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−5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7" name="Rectá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656" y="2210639"/>
                <a:ext cx="2187265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5709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190461" y="1371392"/>
            <a:ext cx="5352289" cy="1054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b="0" kern="1200" cap="none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CL" dirty="0" smtClean="0"/>
              <a:t>¿Qué vimos hoy?</a:t>
            </a:r>
            <a:endParaRPr lang="es-CL" dirty="0"/>
          </a:p>
        </p:txBody>
      </p:sp>
      <p:sp>
        <p:nvSpPr>
          <p:cNvPr id="4" name="CuadroTexto 3"/>
          <p:cNvSpPr txBox="1"/>
          <p:nvPr/>
        </p:nvSpPr>
        <p:spPr>
          <a:xfrm>
            <a:off x="3620021" y="2918564"/>
            <a:ext cx="5298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 smtClean="0"/>
              <a:t>¿Para que nos sirve?</a:t>
            </a:r>
            <a:endParaRPr lang="es-CL" sz="3200" dirty="0"/>
          </a:p>
        </p:txBody>
      </p:sp>
      <p:sp>
        <p:nvSpPr>
          <p:cNvPr id="5" name="CuadroTexto 4"/>
          <p:cNvSpPr txBox="1"/>
          <p:nvPr/>
        </p:nvSpPr>
        <p:spPr>
          <a:xfrm>
            <a:off x="1851238" y="3995803"/>
            <a:ext cx="879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La próxima clase veremos </a:t>
            </a:r>
            <a:r>
              <a:rPr lang="es-CL" dirty="0" smtClean="0"/>
              <a:t>parábolas que no intersectan con el eje de las x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133545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5355" y="1755425"/>
            <a:ext cx="10251533" cy="1400530"/>
          </a:xfrm>
        </p:spPr>
        <p:txBody>
          <a:bodyPr/>
          <a:lstStyle/>
          <a:p>
            <a:r>
              <a:rPr lang="es-CL" dirty="0"/>
              <a:t>¿Qué aprendimos la clase anterior?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51103" y="2793305"/>
            <a:ext cx="8946541" cy="26179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4000" dirty="0" smtClean="0"/>
              <a:t>¿</a:t>
            </a:r>
            <a:r>
              <a:rPr lang="es-CL" sz="4000" dirty="0"/>
              <a:t>Cuál era la forma de la grafica?</a:t>
            </a:r>
          </a:p>
          <a:p>
            <a:pPr marL="0" indent="0" algn="ctr">
              <a:buNone/>
            </a:pPr>
            <a:r>
              <a:rPr lang="es-CL" sz="4000" dirty="0"/>
              <a:t>¿Qué nos indica el eje de </a:t>
            </a:r>
            <a:r>
              <a:rPr lang="es-CL" sz="4000" dirty="0" smtClean="0"/>
              <a:t>simetría?</a:t>
            </a:r>
          </a:p>
          <a:p>
            <a:pPr marL="0" indent="0" algn="ctr">
              <a:buNone/>
            </a:pPr>
            <a:r>
              <a:rPr lang="es-CL" sz="4000" dirty="0" smtClean="0"/>
              <a:t>¿Qué nos indicaba el vértice? 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3149404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Objetivo de la sesión 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2052918"/>
            <a:ext cx="10395581" cy="2456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2800" dirty="0" smtClean="0"/>
              <a:t>Analizar algebraica y geométricamente los puntos de intersección con el eje de las x e y en el plano cartesiano, en ejercicios rutinarios y no rutinarios, con el fin de estudiar el  comportamiento de las funciones cuadráticas 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4815651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INTERCEPTO: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4293" y="1489247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es-MX" sz="2800" dirty="0" smtClean="0"/>
              <a:t>Se </a:t>
            </a:r>
            <a:r>
              <a:rPr lang="es-MX" sz="2800" dirty="0"/>
              <a:t>llama así al valor donde la gráfica de la función intercepta al eje </a:t>
            </a:r>
            <a:r>
              <a:rPr lang="es-MX" sz="2800" b="1" i="1" dirty="0"/>
              <a:t>y</a:t>
            </a:r>
            <a:r>
              <a:rPr lang="es-MX" sz="2800" dirty="0"/>
              <a:t>. </a:t>
            </a:r>
            <a:r>
              <a:rPr lang="es-MX" sz="2800" dirty="0" smtClean="0"/>
              <a:t>Para determinar </a:t>
            </a:r>
            <a:r>
              <a:rPr lang="es-MX" sz="2800" dirty="0"/>
              <a:t>este valor se reemplaza </a:t>
            </a:r>
            <a:r>
              <a:rPr lang="es-MX" sz="2800" b="1" i="1" dirty="0"/>
              <a:t>x </a:t>
            </a:r>
            <a:r>
              <a:rPr lang="es-MX" sz="2800" dirty="0"/>
              <a:t>por 0 en la ecuación de la función. </a:t>
            </a:r>
            <a:endParaRPr lang="es-MX" sz="2800" dirty="0" smtClean="0"/>
          </a:p>
          <a:p>
            <a:pPr marL="0" indent="0">
              <a:buNone/>
            </a:pPr>
            <a:r>
              <a:rPr lang="es-MX" sz="2800" dirty="0" smtClean="0"/>
              <a:t>Así</a:t>
            </a:r>
            <a:r>
              <a:rPr lang="es-MX" sz="2800" dirty="0"/>
              <a:t>, </a:t>
            </a:r>
            <a:r>
              <a:rPr lang="es-MX" sz="2800" b="1" i="1" dirty="0"/>
              <a:t>y </a:t>
            </a:r>
            <a:r>
              <a:rPr lang="es-MX" sz="2800" dirty="0"/>
              <a:t>= </a:t>
            </a:r>
            <a:r>
              <a:rPr lang="es-MX" sz="2800" b="1" i="1" dirty="0"/>
              <a:t>f </a:t>
            </a:r>
            <a:r>
              <a:rPr lang="es-MX" sz="2800" dirty="0"/>
              <a:t>( 0 ) es el valor </a:t>
            </a:r>
            <a:r>
              <a:rPr lang="es-MX" sz="2800" dirty="0" smtClean="0"/>
              <a:t>en que </a:t>
            </a:r>
            <a:r>
              <a:rPr lang="es-MX" sz="2800" dirty="0"/>
              <a:t>la gráfica corta al eje </a:t>
            </a:r>
            <a:r>
              <a:rPr lang="es-MX" sz="2800" b="1" i="1" dirty="0"/>
              <a:t>y</a:t>
            </a:r>
            <a:r>
              <a:rPr lang="es-MX" sz="2800" dirty="0"/>
              <a:t>. </a:t>
            </a:r>
            <a:endParaRPr lang="es-MX" sz="2800" dirty="0" smtClean="0"/>
          </a:p>
          <a:p>
            <a:pPr marL="0" indent="0">
              <a:buNone/>
            </a:pPr>
            <a:r>
              <a:rPr lang="es-MX" sz="2800" dirty="0" smtClean="0"/>
              <a:t>Es </a:t>
            </a:r>
            <a:r>
              <a:rPr lang="es-MX" sz="2800" dirty="0"/>
              <a:t>evidente que dada la función cuadrática, </a:t>
            </a:r>
            <a:endParaRPr lang="es-MX" sz="2800" dirty="0" smtClean="0"/>
          </a:p>
          <a:p>
            <a:pPr marL="0" indent="0" algn="ctr">
              <a:buNone/>
            </a:pPr>
            <a:r>
              <a:rPr lang="es-MX" sz="2800" b="1" i="1" dirty="0" smtClean="0"/>
              <a:t>f(x</a:t>
            </a:r>
            <a:r>
              <a:rPr lang="es-MX" sz="2800" b="1" i="1" dirty="0"/>
              <a:t>) </a:t>
            </a:r>
            <a:r>
              <a:rPr lang="es-MX" sz="2800" dirty="0"/>
              <a:t>= </a:t>
            </a:r>
            <a:r>
              <a:rPr lang="es-MX" sz="2800" b="1" i="1" dirty="0"/>
              <a:t>ax² + </a:t>
            </a:r>
            <a:r>
              <a:rPr lang="es-MX" sz="2800" b="1" i="1" dirty="0" err="1"/>
              <a:t>bx</a:t>
            </a:r>
            <a:r>
              <a:rPr lang="es-MX" sz="2800" b="1" i="1" dirty="0"/>
              <a:t> + c</a:t>
            </a:r>
            <a:r>
              <a:rPr lang="es-MX" sz="2800" dirty="0"/>
              <a:t>, </a:t>
            </a:r>
            <a:r>
              <a:rPr lang="es-MX" sz="2800" b="1" i="1" dirty="0"/>
              <a:t>c </a:t>
            </a:r>
            <a:r>
              <a:rPr lang="es-MX" sz="2800" dirty="0"/>
              <a:t>es </a:t>
            </a:r>
            <a:r>
              <a:rPr lang="es-MX" sz="2800" dirty="0" smtClean="0"/>
              <a:t>el </a:t>
            </a:r>
            <a:r>
              <a:rPr lang="es-CL" sz="2800" dirty="0" smtClean="0"/>
              <a:t>intercepto</a:t>
            </a:r>
            <a:r>
              <a:rPr lang="es-CL" dirty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32348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7359"/>
          </a:xfrm>
        </p:spPr>
        <p:txBody>
          <a:bodyPr/>
          <a:lstStyle/>
          <a:p>
            <a:r>
              <a:rPr lang="es-MX" b="1" dirty="0"/>
              <a:t>CEROS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b="1" dirty="0" smtClean="0"/>
              <a:t> </a:t>
            </a:r>
            <a:r>
              <a:rPr lang="es-MX" sz="2400" dirty="0"/>
              <a:t>Se llaman así a los valores donde la gráfica de la función intercepta al eje </a:t>
            </a:r>
            <a:r>
              <a:rPr lang="es-MX" sz="2400" b="1" i="1" dirty="0"/>
              <a:t>X</a:t>
            </a:r>
            <a:r>
              <a:rPr lang="es-MX" sz="2400" dirty="0"/>
              <a:t>. Para </a:t>
            </a:r>
            <a:r>
              <a:rPr lang="es-MX" sz="2400" dirty="0" smtClean="0"/>
              <a:t>determinar la </a:t>
            </a:r>
            <a:r>
              <a:rPr lang="es-MX" sz="2400" dirty="0"/>
              <a:t>intersección con el eje </a:t>
            </a:r>
            <a:r>
              <a:rPr lang="es-MX" sz="2400" b="1" i="1" dirty="0"/>
              <a:t>x</a:t>
            </a:r>
            <a:r>
              <a:rPr lang="es-MX" sz="2400" dirty="0"/>
              <a:t>, se iguala la función a 0 y se resuelve la ecuación cuadrática. </a:t>
            </a:r>
            <a:endParaRPr lang="es-MX" sz="2400" dirty="0" smtClean="0"/>
          </a:p>
          <a:p>
            <a:pPr marL="0" indent="0">
              <a:buNone/>
            </a:pPr>
            <a:r>
              <a:rPr lang="es-MX" sz="2400" dirty="0" smtClean="0"/>
              <a:t>Así, al </a:t>
            </a:r>
            <a:r>
              <a:rPr lang="es-MX" sz="2400" dirty="0"/>
              <a:t>hacer en la ecuación </a:t>
            </a:r>
            <a:r>
              <a:rPr lang="es-MX" sz="2400" b="1" i="1" dirty="0"/>
              <a:t>y </a:t>
            </a:r>
            <a:r>
              <a:rPr lang="es-MX" sz="2400" dirty="0"/>
              <a:t>= 0, y resolver </a:t>
            </a:r>
            <a:r>
              <a:rPr lang="es-MX" sz="2400" b="1" i="1" dirty="0"/>
              <a:t>f ( x ) </a:t>
            </a:r>
            <a:r>
              <a:rPr lang="es-MX" sz="2400" dirty="0"/>
              <a:t>= 0, se determinan los ceros de la función. </a:t>
            </a:r>
            <a:r>
              <a:rPr lang="es-MX" sz="2400" dirty="0" smtClean="0"/>
              <a:t>La cantidad </a:t>
            </a:r>
            <a:r>
              <a:rPr lang="es-MX" sz="2400" dirty="0"/>
              <a:t>de ceros puede ser 2, 1 o 0, caso último en que la gráfica no intercepta al eje </a:t>
            </a:r>
            <a:r>
              <a:rPr lang="es-MX" sz="2400" b="1" i="1" dirty="0"/>
              <a:t>X</a:t>
            </a:r>
            <a:r>
              <a:rPr lang="es-MX" sz="2400" dirty="0"/>
              <a:t>.</a:t>
            </a: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838745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ítulo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s-CL" dirty="0" smtClean="0"/>
                  <a:t>Ejemplo:</a:t>
                </a:r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−3, </m:t>
                    </m:r>
                  </m:oMath>
                </a14:m>
                <a:r>
                  <a:rPr lang="es-CL" b="0" i="1" dirty="0" smtClean="0">
                    <a:latin typeface="Cambria Math" panose="02040503050406030204" pitchFamily="18" charset="0"/>
                  </a:rPr>
                  <a:t/>
                </a:r>
                <a:br>
                  <a:rPr lang="es-CL" b="0" i="1" dirty="0" smtClean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=1&gt;0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2" name="Títul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528" t="-913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b="1" dirty="0"/>
              <a:t>1) Intersección con el eje </a:t>
            </a:r>
            <a:r>
              <a:rPr lang="es-MX" b="1" i="1" dirty="0"/>
              <a:t>y</a:t>
            </a:r>
            <a:endParaRPr lang="es-CL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3946424" y="3058535"/>
            <a:ext cx="4552190" cy="2164818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Se </a:t>
            </a:r>
            <a:r>
              <a:rPr lang="es-MX" dirty="0"/>
              <a:t>evalúa x = 0. Luego:</a:t>
            </a:r>
          </a:p>
          <a:p>
            <a:pPr marL="0" indent="0" algn="ctr">
              <a:buNone/>
            </a:pPr>
            <a:r>
              <a:rPr lang="es-CL" b="1" i="1" dirty="0"/>
              <a:t>f </a:t>
            </a:r>
            <a:r>
              <a:rPr lang="es-CL" dirty="0"/>
              <a:t>( 0 ) = 0² - 2 • 0 - 3 = -</a:t>
            </a:r>
            <a:r>
              <a:rPr lang="es-CL" dirty="0" smtClean="0"/>
              <a:t>3</a:t>
            </a:r>
          </a:p>
          <a:p>
            <a:pPr marL="0" indent="0">
              <a:buNone/>
            </a:pPr>
            <a:endParaRPr lang="es-CL" b="1" dirty="0"/>
          </a:p>
          <a:p>
            <a:pPr marL="0" indent="0">
              <a:buNone/>
            </a:pPr>
            <a:r>
              <a:rPr lang="es-MX" b="1" dirty="0" smtClean="0"/>
              <a:t>.</a:t>
            </a:r>
            <a:r>
              <a:rPr lang="es-MX" dirty="0" smtClean="0"/>
              <a:t>·</a:t>
            </a:r>
            <a:r>
              <a:rPr lang="es-MX" b="1" dirty="0" smtClean="0"/>
              <a:t>. </a:t>
            </a:r>
            <a:r>
              <a:rPr lang="es-MX" dirty="0"/>
              <a:t>La intersección con el eje </a:t>
            </a:r>
            <a:r>
              <a:rPr lang="es-MX" b="1" i="1" dirty="0"/>
              <a:t>y </a:t>
            </a:r>
            <a:r>
              <a:rPr lang="es-MX" dirty="0" smtClean="0"/>
              <a:t>es ( </a:t>
            </a:r>
            <a:r>
              <a:rPr lang="es-MX" dirty="0"/>
              <a:t>0,-3 )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702039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>
          <a:xfrm>
            <a:off x="840266" y="702501"/>
            <a:ext cx="4396338" cy="576262"/>
          </a:xfrm>
        </p:spPr>
        <p:txBody>
          <a:bodyPr/>
          <a:lstStyle/>
          <a:p>
            <a:r>
              <a:rPr lang="es-MX" b="1" dirty="0"/>
              <a:t>2) </a:t>
            </a:r>
            <a:r>
              <a:rPr lang="es-MX" b="1" dirty="0" smtClean="0"/>
              <a:t>Intersección </a:t>
            </a:r>
            <a:r>
              <a:rPr lang="es-MX" b="1" dirty="0"/>
              <a:t>con el eje</a:t>
            </a:r>
          </a:p>
          <a:p>
            <a:endParaRPr lang="es-C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Marcador de contenido 8"/>
              <p:cNvSpPr>
                <a:spLocks noGrp="1"/>
              </p:cNvSpPr>
              <p:nvPr>
                <p:ph sz="half" idx="2"/>
              </p:nvPr>
            </p:nvSpPr>
            <p:spPr>
              <a:xfrm>
                <a:off x="1028156" y="1325735"/>
                <a:ext cx="10007274" cy="5225377"/>
              </a:xfrm>
            </p:spPr>
            <p:txBody>
              <a:bodyPr>
                <a:normAutofit/>
              </a:bodyPr>
              <a:lstStyle/>
              <a:p>
                <a:r>
                  <a:rPr lang="es-MX" dirty="0" smtClean="0"/>
                  <a:t>Al igualar a cero la función cuadrática se obtiene la </a:t>
                </a:r>
                <a:r>
                  <a:rPr lang="es-MX" dirty="0"/>
                  <a:t>ecuación cuadrática</a:t>
                </a:r>
                <a:r>
                  <a:rPr lang="es-MX" dirty="0" smtClean="0"/>
                  <a:t>:</a:t>
                </a:r>
              </a:p>
              <a:p>
                <a:pPr marL="0" indent="0">
                  <a:buNone/>
                </a:pPr>
                <a:r>
                  <a:rPr lang="es-MX" dirty="0" smtClean="0"/>
                  <a:t> </a:t>
                </a: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i="1">
                        <a:latin typeface="Cambria Math" panose="02040503050406030204" pitchFamily="18" charset="0"/>
                      </a:rPr>
                      <m:t>−3 </m:t>
                    </m:r>
                  </m:oMath>
                </a14:m>
                <a:r>
                  <a:rPr lang="es-MX" dirty="0" smtClean="0"/>
                  <a:t>que </a:t>
                </a:r>
                <a:r>
                  <a:rPr lang="es-MX" dirty="0"/>
                  <a:t>resolvemos usando la expresión</a:t>
                </a:r>
                <a:r>
                  <a:rPr lang="es-MX" dirty="0" smtClean="0"/>
                  <a:t>:</a:t>
                </a:r>
              </a:p>
              <a:p>
                <a:pPr marL="0" indent="0">
                  <a:buNone/>
                </a:pPr>
                <a:endParaRPr lang="es-MX" dirty="0" smtClean="0"/>
              </a:p>
              <a:p>
                <a:pPr marL="0" indent="0">
                  <a:buNone/>
                </a:pPr>
                <a:endParaRPr lang="es-MX" dirty="0"/>
              </a:p>
              <a:p>
                <a:pPr marL="0" indent="0">
                  <a:buNone/>
                </a:pPr>
                <a:endParaRPr lang="es-CL" dirty="0" smtClean="0"/>
              </a:p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:r>
                  <a:rPr lang="es-CL" dirty="0" smtClean="0"/>
                  <a:t> 												        X2</a:t>
                </a:r>
                <a:r>
                  <a:rPr lang="es-CL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i="1">
                            <a:latin typeface="Cambria Math" panose="02040503050406030204" pitchFamily="18" charset="0"/>
                          </a:rPr>
                          <m:t>2−</m:t>
                        </m:r>
                        <m:rad>
                          <m:radPr>
                            <m:degHide m:val="on"/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CL" i="1">
                                <a:latin typeface="Cambria Math" panose="02040503050406030204" pitchFamily="18" charset="0"/>
                              </a:rPr>
                              <m:t>16</m:t>
                            </m:r>
                          </m:e>
                        </m:rad>
                      </m:num>
                      <m:den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i="1">
                            <a:latin typeface="Cambria Math" panose="02040503050406030204" pitchFamily="18" charset="0"/>
                          </a:rPr>
                          <m:t>2−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i="1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CL" dirty="0"/>
                  <a:t>-1</a:t>
                </a:r>
              </a:p>
              <a:p>
                <a:pPr marL="0" indent="0">
                  <a:buNone/>
                </a:pPr>
                <a:endParaRPr lang="es-CL" dirty="0" smtClean="0"/>
              </a:p>
              <a:p>
                <a:pPr marL="0" indent="0">
                  <a:buNone/>
                </a:pPr>
                <a:r>
                  <a:rPr lang="es-CL" dirty="0" smtClean="0"/>
                  <a:t>          </a:t>
                </a:r>
                <a:endParaRPr lang="es-CL" dirty="0"/>
              </a:p>
              <a:p>
                <a:pPr marL="0" indent="0">
                  <a:buNone/>
                </a:pPr>
                <a:endParaRPr lang="es-CL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𝑖𝑛𝑡𝑒𝑟𝑠𝑒𝑐𝑐𝑖𝑜𝑛𝑒𝑠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𝑐𝑜𝑛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𝑒𝑙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𝑒𝑗𝑒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𝑑𝑒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𝑠𝑜𝑛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3,0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(−1,0)</m:t>
                      </m:r>
                    </m:oMath>
                  </m:oMathPara>
                </a14:m>
                <a:endParaRPr lang="es-CL" dirty="0"/>
              </a:p>
              <a:p>
                <a:pPr marL="0" indent="0">
                  <a:buNone/>
                </a:pPr>
                <a:endParaRPr lang="es-CL" dirty="0"/>
              </a:p>
            </p:txBody>
          </p:sp>
        </mc:Choice>
        <mc:Fallback>
          <p:sp>
            <p:nvSpPr>
              <p:cNvPr id="9" name="Marcador de contenido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1028156" y="1325735"/>
                <a:ext cx="10007274" cy="5225377"/>
              </a:xfrm>
              <a:blipFill rotWithShape="0">
                <a:blip r:embed="rId2"/>
                <a:stretch>
                  <a:fillRect l="-183" t="-58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/>
              <p:cNvSpPr txBox="1"/>
              <p:nvPr/>
            </p:nvSpPr>
            <p:spPr>
              <a:xfrm>
                <a:off x="1630471" y="2038877"/>
                <a:ext cx="3912418" cy="4562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CL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s-CL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CL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CL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CL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CL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CL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s-CL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s-CL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CL" dirty="0" smtClean="0"/>
                  <a:t> con a=1, b=-2 y c=-3</a:t>
                </a:r>
                <a:endParaRPr lang="es-CL" dirty="0"/>
              </a:p>
            </p:txBody>
          </p:sp>
        </mc:Choice>
        <mc:Fallback>
          <p:sp>
            <p:nvSpPr>
              <p:cNvPr id="12" name="CuadroTex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471" y="2038877"/>
                <a:ext cx="3912418" cy="456215"/>
              </a:xfrm>
              <a:prstGeom prst="rect">
                <a:avLst/>
              </a:prstGeom>
              <a:blipFill rotWithShape="0">
                <a:blip r:embed="rId3"/>
                <a:stretch>
                  <a:fillRect r="-3115" b="-16000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/>
              <p:cNvSpPr txBox="1"/>
              <p:nvPr/>
            </p:nvSpPr>
            <p:spPr>
              <a:xfrm>
                <a:off x="1405003" y="2708083"/>
                <a:ext cx="3595984" cy="1758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CL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(−2)</m:t>
                          </m:r>
                          <m:r>
                            <a:rPr lang="es-CL" i="1" smtClean="0">
                              <a:latin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s-CL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s-CL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CL" b="0" i="1" smtClean="0">
                                      <a:latin typeface="Cambria Math" panose="02040503050406030204" pitchFamily="18" charset="0"/>
                                    </a:rPr>
                                    <m:t>(−2)</m:t>
                                  </m:r>
                                </m:e>
                                <m:sup>
                                  <m:r>
                                    <a:rPr lang="es-CL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CL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∗1∗−3</m:t>
                              </m:r>
                            </m:e>
                          </m:rad>
                        </m:num>
                        <m:den>
                          <m:r>
                            <a:rPr lang="es-CL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∗1</m:t>
                          </m:r>
                        </m:den>
                      </m:f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s-CL" b="0" i="1" dirty="0" smtClean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s-CL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4+12</m:t>
                              </m:r>
                            </m:e>
                          </m:rad>
                        </m:num>
                        <m:den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s-CL" b="0" i="1" dirty="0" smtClean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s-CL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rad>
                        </m:num>
                        <m:den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13" name="Cuadro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5003" y="2708083"/>
                <a:ext cx="3595984" cy="175823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ángulo 13"/>
              <p:cNvSpPr/>
              <p:nvPr/>
            </p:nvSpPr>
            <p:spPr>
              <a:xfrm>
                <a:off x="7079293" y="2708083"/>
                <a:ext cx="2566793" cy="532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s-CL" dirty="0" smtClean="0"/>
                  <a:t>X1=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s-CL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s-CL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e>
                        </m:rad>
                      </m:num>
                      <m:den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CL" dirty="0" smtClean="0"/>
                  <a:t>3</a:t>
                </a:r>
                <a:endParaRPr lang="es-CL" dirty="0"/>
              </a:p>
            </p:txBody>
          </p:sp>
        </mc:Choice>
        <mc:Fallback>
          <p:sp>
            <p:nvSpPr>
              <p:cNvPr id="14" name="Rectá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9293" y="2708083"/>
                <a:ext cx="2566793" cy="532775"/>
              </a:xfrm>
              <a:prstGeom prst="rect">
                <a:avLst/>
              </a:prstGeom>
              <a:blipFill rotWithShape="0">
                <a:blip r:embed="rId5"/>
                <a:stretch>
                  <a:fillRect l="-1900" r="-1188" b="-4545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23899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0093"/>
          </a:xfrm>
        </p:spPr>
        <p:txBody>
          <a:bodyPr/>
          <a:lstStyle/>
          <a:p>
            <a:r>
              <a:rPr lang="es-CL" dirty="0" smtClean="0"/>
              <a:t>Grafica de la parábola </a:t>
            </a:r>
            <a:endParaRPr lang="es-CL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17877" t="21276" r="41689" b="36088"/>
          <a:stretch/>
        </p:blipFill>
        <p:spPr>
          <a:xfrm>
            <a:off x="1821234" y="1352811"/>
            <a:ext cx="8229600" cy="487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496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843419" y="370946"/>
            <a:ext cx="96909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>
                <a:solidFill>
                  <a:srgbClr val="FFFFFF"/>
                </a:solidFill>
                <a:latin typeface="gobCL-Bold"/>
              </a:rPr>
              <a:t>En cada una de las funciones cuadráticas, determine </a:t>
            </a:r>
            <a:r>
              <a:rPr lang="es-MX" sz="2400" b="1" dirty="0" smtClean="0">
                <a:solidFill>
                  <a:srgbClr val="FFFFFF"/>
                </a:solidFill>
                <a:latin typeface="gobCL-Bold"/>
              </a:rPr>
              <a:t>el vértice de la parábola y las intersecciones </a:t>
            </a:r>
            <a:r>
              <a:rPr lang="es-CL" sz="2400" b="1" dirty="0" smtClean="0">
                <a:solidFill>
                  <a:srgbClr val="FFFFFF"/>
                </a:solidFill>
                <a:latin typeface="gobCL-Bold"/>
              </a:rPr>
              <a:t>con </a:t>
            </a:r>
            <a:r>
              <a:rPr lang="es-CL" sz="2400" b="1" dirty="0">
                <a:solidFill>
                  <a:srgbClr val="FFFFFF"/>
                </a:solidFill>
                <a:latin typeface="gobCL-Bold"/>
              </a:rPr>
              <a:t>sus </a:t>
            </a:r>
            <a:r>
              <a:rPr lang="es-CL" sz="2400" b="1" dirty="0" smtClean="0">
                <a:solidFill>
                  <a:srgbClr val="FFFFFF"/>
                </a:solidFill>
                <a:latin typeface="gobCL-Bold"/>
              </a:rPr>
              <a:t>ejes, luego esbocé la grafica y ubica los puntos </a:t>
            </a:r>
            <a:endParaRPr lang="es-CL" sz="24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430059" y="1674985"/>
            <a:ext cx="5532330" cy="41711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/>
              <p:cNvSpPr txBox="1"/>
              <p:nvPr/>
            </p:nvSpPr>
            <p:spPr>
              <a:xfrm>
                <a:off x="843419" y="1787720"/>
                <a:ext cx="226478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pt-BR" b="1"/>
                        <m:t>a</m:t>
                      </m:r>
                      <m:r>
                        <m:rPr>
                          <m:nor/>
                        </m:rPr>
                        <a:rPr lang="pt-BR" b="1"/>
                        <m:t>) </m:t>
                      </m:r>
                      <m:r>
                        <m:rPr>
                          <m:nor/>
                        </m:rPr>
                        <a:rPr lang="pt-BR" i="1"/>
                        <m:t>f</m:t>
                      </m:r>
                      <m:r>
                        <m:rPr>
                          <m:nor/>
                        </m:rPr>
                        <a:rPr lang="pt-BR" i="1"/>
                        <m:t> </m:t>
                      </m:r>
                      <m:r>
                        <m:rPr>
                          <m:nor/>
                        </m:rPr>
                        <a:rPr lang="pt-BR"/>
                        <m:t>( </m:t>
                      </m:r>
                      <m:r>
                        <m:rPr>
                          <m:nor/>
                        </m:rPr>
                        <a:rPr lang="pt-BR" i="1"/>
                        <m:t>x</m:t>
                      </m:r>
                      <m:r>
                        <m:rPr>
                          <m:nor/>
                        </m:rPr>
                        <a:rPr lang="pt-BR" i="1"/>
                        <m:t> </m:t>
                      </m:r>
                      <m:r>
                        <m:rPr>
                          <m:nor/>
                        </m:rPr>
                        <a:rPr lang="pt-BR"/>
                        <m:t>) = </m:t>
                      </m:r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pt-BR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nor/>
                        </m:rPr>
                        <a:rPr lang="pt-BR"/>
                        <m:t> -</m:t>
                      </m:r>
                      <m:r>
                        <m:rPr>
                          <m:nor/>
                        </m:rPr>
                        <a:rPr lang="es-CL" b="0" i="0" smtClean="0"/>
                        <m:t> </m:t>
                      </m:r>
                      <m:r>
                        <m:rPr>
                          <m:nor/>
                        </m:rPr>
                        <a:rPr lang="pt-BR"/>
                        <m:t>4</m:t>
                      </m:r>
                      <m:r>
                        <m:rPr>
                          <m:nor/>
                        </m:rPr>
                        <a:rPr lang="pt-BR" i="1"/>
                        <m:t>x</m:t>
                      </m:r>
                      <m:r>
                        <m:rPr>
                          <m:nor/>
                        </m:rPr>
                        <a:rPr lang="pt-BR" i="1"/>
                        <m:t> </m:t>
                      </m:r>
                      <m:r>
                        <m:rPr>
                          <m:nor/>
                        </m:rPr>
                        <a:rPr lang="pt-BR"/>
                        <m:t>+ 3</m:t>
                      </m:r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6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419" y="1787720"/>
                <a:ext cx="2264787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2957" r="-1882" b="-3478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ángulo redondeado 6"/>
          <p:cNvSpPr/>
          <p:nvPr/>
        </p:nvSpPr>
        <p:spPr>
          <a:xfrm>
            <a:off x="6256750" y="1674984"/>
            <a:ext cx="5532330" cy="41711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6739003" y="4146115"/>
            <a:ext cx="4672208" cy="250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V="1">
            <a:off x="9231682" y="1787720"/>
            <a:ext cx="0" cy="3798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338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</TotalTime>
  <Words>404</Words>
  <Application>Microsoft Office PowerPoint</Application>
  <PresentationFormat>Panorámica</PresentationFormat>
  <Paragraphs>48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Cambria Math</vt:lpstr>
      <vt:lpstr>Century Gothic</vt:lpstr>
      <vt:lpstr>gobCL-Bold</vt:lpstr>
      <vt:lpstr>Wingdings 3</vt:lpstr>
      <vt:lpstr>Ion</vt:lpstr>
      <vt:lpstr>INTERSECCIÓN CON LOS EJES: INTERCEPTO Y CEROS</vt:lpstr>
      <vt:lpstr>¿Qué aprendimos la clase anterior?</vt:lpstr>
      <vt:lpstr>Objetivo de la sesión  </vt:lpstr>
      <vt:lpstr>INTERCEPTO:</vt:lpstr>
      <vt:lpstr>CEROS</vt:lpstr>
      <vt:lpstr>Ejemplo:f(x)=x^2-2x-3,  a=1&gt;0</vt:lpstr>
      <vt:lpstr>Presentación de PowerPoint</vt:lpstr>
      <vt:lpstr>Grafica de la parábola 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INTERSECCIÓN CON LOS EJES: INTERCEPTO Y CEROS</dc:title>
  <dc:creator>HP</dc:creator>
  <cp:lastModifiedBy>HP</cp:lastModifiedBy>
  <cp:revision>6</cp:revision>
  <dcterms:created xsi:type="dcterms:W3CDTF">2020-08-24T01:39:40Z</dcterms:created>
  <dcterms:modified xsi:type="dcterms:W3CDTF">2020-08-24T02:24:35Z</dcterms:modified>
</cp:coreProperties>
</file>