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3" autoAdjust="0"/>
    <p:restoredTop sz="94660"/>
  </p:normalViewPr>
  <p:slideViewPr>
    <p:cSldViewPr snapToGrid="0">
      <p:cViewPr varScale="1">
        <p:scale>
          <a:sx n="76" d="100"/>
          <a:sy n="76" d="100"/>
        </p:scale>
        <p:origin x="2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Grafica de función </a:t>
            </a:r>
            <a:r>
              <a:rPr lang="es-CL" dirty="0" smtClean="0"/>
              <a:t>cuadrática</a:t>
            </a:r>
            <a:endParaRPr lang="es-C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685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Resumen clase anterior	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1108953" y="1905000"/>
                <a:ext cx="10395659" cy="4006222"/>
              </a:xfrm>
            </p:spPr>
            <p:txBody>
              <a:bodyPr/>
              <a:lstStyle/>
              <a:p>
                <a:r>
                  <a:rPr lang="es-CL" dirty="0" smtClean="0"/>
                  <a:t>Función cuadrática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CL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CL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CL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CL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s-MX" i="1" dirty="0"/>
                        <m:t>a</m:t>
                      </m:r>
                      <m:sSup>
                        <m:sSupPr>
                          <m:ctrlPr>
                            <a:rPr lang="es-MX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MX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MX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m:rPr>
                          <m:nor/>
                        </m:rPr>
                        <a:rPr lang="es-MX" dirty="0"/>
                        <m:t> + </m:t>
                      </m:r>
                      <m:r>
                        <m:rPr>
                          <m:nor/>
                        </m:rPr>
                        <a:rPr lang="es-MX" i="1" dirty="0"/>
                        <m:t>bx</m:t>
                      </m:r>
                      <m:r>
                        <m:rPr>
                          <m:nor/>
                        </m:rPr>
                        <a:rPr lang="es-MX" i="1" dirty="0"/>
                        <m:t> </m:t>
                      </m:r>
                      <m:r>
                        <m:rPr>
                          <m:nor/>
                        </m:rPr>
                        <a:rPr lang="es-MX" dirty="0"/>
                        <m:t>+ </m:t>
                      </m:r>
                      <m:r>
                        <m:rPr>
                          <m:nor/>
                        </m:rPr>
                        <a:rPr lang="es-MX" i="1" dirty="0"/>
                        <m:t>c</m:t>
                      </m:r>
                      <m:r>
                        <m:rPr>
                          <m:nor/>
                        </m:rPr>
                        <a:rPr lang="es-MX" dirty="0"/>
                        <m:t>, </m:t>
                      </m:r>
                      <m:r>
                        <m:rPr>
                          <m:nor/>
                        </m:rPr>
                        <a:rPr lang="es-MX" dirty="0"/>
                        <m:t>con</m:t>
                      </m:r>
                      <m:r>
                        <m:rPr>
                          <m:nor/>
                        </m:rPr>
                        <a:rPr lang="es-MX" dirty="0"/>
                        <m:t> </m:t>
                      </m:r>
                      <m:r>
                        <m:rPr>
                          <m:nor/>
                        </m:rPr>
                        <a:rPr lang="es-MX" i="1" dirty="0"/>
                        <m:t>a</m:t>
                      </m:r>
                      <m:r>
                        <a:rPr lang="es-MX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m:rPr>
                          <m:nor/>
                        </m:rPr>
                        <a:rPr lang="es-MX" dirty="0"/>
                        <m:t>0; </m:t>
                      </m:r>
                      <m:r>
                        <m:rPr>
                          <m:nor/>
                        </m:rPr>
                        <a:rPr lang="es-MX" i="1" dirty="0"/>
                        <m:t>a</m:t>
                      </m:r>
                      <m:r>
                        <m:rPr>
                          <m:nor/>
                        </m:rPr>
                        <a:rPr lang="es-MX" dirty="0"/>
                        <m:t>, </m:t>
                      </m:r>
                      <m:r>
                        <m:rPr>
                          <m:nor/>
                        </m:rPr>
                        <a:rPr lang="es-MX" i="1" dirty="0"/>
                        <m:t>b</m:t>
                      </m:r>
                      <m:r>
                        <m:rPr>
                          <m:nor/>
                        </m:rPr>
                        <a:rPr lang="es-MX" dirty="0"/>
                        <m:t>, </m:t>
                      </m:r>
                      <m:r>
                        <m:rPr>
                          <m:nor/>
                        </m:rPr>
                        <a:rPr lang="es-MX" i="1" dirty="0"/>
                        <m:t>c</m:t>
                      </m:r>
                      <m:r>
                        <m:rPr>
                          <m:nor/>
                        </m:rPr>
                        <a:rPr lang="es-MX" i="1" dirty="0"/>
                        <m:t> </m:t>
                      </m:r>
                      <m:r>
                        <m:rPr>
                          <m:nor/>
                        </m:rPr>
                        <a:rPr lang="es-MX" dirty="0"/>
                        <m:t>∈ </m:t>
                      </m:r>
                      <m:r>
                        <m:rPr>
                          <m:nor/>
                        </m:rPr>
                        <a:rPr lang="es-MX" i="1" dirty="0"/>
                        <m:t>IR</m:t>
                      </m:r>
                    </m:oMath>
                  </m:oMathPara>
                </a14:m>
                <a:endParaRPr lang="es-CL" dirty="0"/>
              </a:p>
              <a:p>
                <a:pPr marL="0" indent="0">
                  <a:buNone/>
                </a:pPr>
                <a:endParaRPr lang="es-CL" dirty="0" smtClean="0"/>
              </a:p>
              <a:p>
                <a:r>
                  <a:rPr lang="es-CL" dirty="0" smtClean="0"/>
                  <a:t>Coeficientes de la función:</a:t>
                </a:r>
              </a:p>
              <a:p>
                <a:pPr marL="0" indent="0">
                  <a:buNone/>
                </a:pPr>
                <a:r>
                  <a:rPr lang="es-CL" dirty="0" smtClean="0"/>
                  <a:t> a = es el que acompaña a la x al cuadrado y nunca es cero</a:t>
                </a:r>
              </a:p>
              <a:p>
                <a:pPr marL="0" indent="0">
                  <a:buNone/>
                </a:pPr>
                <a:r>
                  <a:rPr lang="es-CL" dirty="0"/>
                  <a:t> </a:t>
                </a:r>
                <a:r>
                  <a:rPr lang="es-CL" dirty="0" smtClean="0"/>
                  <a:t>b = es el coeficiente que acompaña a la x elevada a 1</a:t>
                </a:r>
              </a:p>
              <a:p>
                <a:pPr marL="0" indent="0">
                  <a:buNone/>
                </a:pPr>
                <a:r>
                  <a:rPr lang="es-CL" dirty="0"/>
                  <a:t> </a:t>
                </a:r>
                <a:r>
                  <a:rPr lang="es-CL" dirty="0" smtClean="0"/>
                  <a:t>c = es el coeficiente independiente y lo llamaremos constante </a:t>
                </a:r>
              </a:p>
              <a:p>
                <a:r>
                  <a:rPr lang="es-CL" dirty="0" smtClean="0"/>
                  <a:t>Para valorizar una función debemos reemplazar el valor cada x perteneciente a la función </a:t>
                </a:r>
              </a:p>
              <a:p>
                <a:pPr marL="0" indent="0">
                  <a:buNone/>
                </a:pPr>
                <a:r>
                  <a:rPr lang="es-CL" dirty="0" smtClean="0"/>
                  <a:t>		</a:t>
                </a:r>
                <a:endParaRPr lang="es-CL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8953" y="1905000"/>
                <a:ext cx="10395659" cy="4006222"/>
              </a:xfrm>
              <a:blipFill rotWithShape="0">
                <a:blip r:embed="rId2"/>
                <a:stretch>
                  <a:fillRect l="-411" t="-913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4117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23353" y="624110"/>
            <a:ext cx="9481259" cy="1280890"/>
          </a:xfrm>
        </p:spPr>
        <p:txBody>
          <a:bodyPr/>
          <a:lstStyle/>
          <a:p>
            <a:r>
              <a:rPr lang="es-CL" dirty="0" smtClean="0"/>
              <a:t>Objetivo: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84051" y="1750979"/>
            <a:ext cx="10220561" cy="4160243"/>
          </a:xfrm>
        </p:spPr>
        <p:txBody>
          <a:bodyPr>
            <a:normAutofit/>
          </a:bodyPr>
          <a:lstStyle/>
          <a:p>
            <a:r>
              <a:rPr lang="es-CL" sz="3200" dirty="0" smtClean="0"/>
              <a:t>Graficar funciones cuadráticas por medio de valorización de funciones cuadráticas, en ejercicios rutinarios 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584008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36891" y="624110"/>
            <a:ext cx="8911687" cy="1280890"/>
          </a:xfrm>
        </p:spPr>
        <p:txBody>
          <a:bodyPr/>
          <a:lstStyle/>
          <a:p>
            <a:r>
              <a:rPr lang="es-MX" b="1" dirty="0"/>
              <a:t>REPRESENTACIÓN GRÁFICA DE UNA FUNCIÓN CUADRÁTICA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1091152" y="2114144"/>
                <a:ext cx="10504217" cy="3777622"/>
              </a:xfrm>
            </p:spPr>
            <p:txBody>
              <a:bodyPr/>
              <a:lstStyle/>
              <a:p>
                <a:r>
                  <a:rPr lang="es-MX" dirty="0" smtClean="0"/>
                  <a:t>Descubriremos en general la forma típica de la gráfica de una función </a:t>
                </a:r>
                <a:r>
                  <a:rPr lang="es-MX" dirty="0"/>
                  <a:t>cuadrática mediante </a:t>
                </a:r>
                <a:r>
                  <a:rPr lang="es-MX" dirty="0" smtClean="0"/>
                  <a:t>algunos ejemplos </a:t>
                </a:r>
                <a:r>
                  <a:rPr lang="es-MX" dirty="0"/>
                  <a:t>que usted </a:t>
                </a:r>
                <a:r>
                  <a:rPr lang="es-MX" dirty="0" smtClean="0"/>
                  <a:t>deberán </a:t>
                </a:r>
                <a:r>
                  <a:rPr lang="es-MX" dirty="0"/>
                  <a:t>completar</a:t>
                </a:r>
                <a:r>
                  <a:rPr lang="es-MX" dirty="0" smtClean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s-MX" dirty="0" smtClean="0"/>
              </a:p>
              <a:p>
                <a:pPr marL="0" indent="0">
                  <a:buNone/>
                  <a:tabLst>
                    <a:tab pos="8696325" algn="l"/>
                  </a:tabLst>
                </a:pPr>
                <a:r>
                  <a:rPr lang="es-CL" b="0" i="0" dirty="0" smtClean="0">
                    <a:latin typeface="Cambria Math" panose="02040503050406030204" pitchFamily="18" charset="0"/>
                  </a:rPr>
                  <a:t>Lo primero de quedemos hacer es realizar la tabla de valores:</a:t>
                </a:r>
                <a:endParaRPr lang="es-MX" dirty="0" smtClean="0"/>
              </a:p>
              <a:p>
                <a:pPr marL="0" indent="0">
                  <a:buNone/>
                  <a:tabLst>
                    <a:tab pos="8696325" algn="l"/>
                  </a:tabLst>
                </a:pPr>
                <a:endParaRPr lang="es-MX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1152" y="2114144"/>
                <a:ext cx="10504217" cy="3777622"/>
              </a:xfrm>
              <a:blipFill rotWithShape="0">
                <a:blip r:embed="rId2"/>
                <a:stretch>
                  <a:fillRect l="-522" t="-969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4711703"/>
                  </p:ext>
                </p:extLst>
              </p:nvPr>
            </p:nvGraphicFramePr>
            <p:xfrm>
              <a:off x="1284052" y="3754876"/>
              <a:ext cx="4595778" cy="25762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31926"/>
                    <a:gridCol w="1531926"/>
                    <a:gridCol w="1531926"/>
                  </a:tblGrid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x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 (</a:t>
                          </a:r>
                          <a:r>
                            <a:rPr lang="es-CL" dirty="0" err="1" smtClean="0"/>
                            <a:t>x,y</a:t>
                          </a:r>
                          <a:r>
                            <a:rPr lang="es-CL" dirty="0" smtClean="0"/>
                            <a:t>)</a:t>
                          </a:r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-5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-4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-3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-2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-1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0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a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24711703"/>
                  </p:ext>
                </p:extLst>
              </p:nvPr>
            </p:nvGraphicFramePr>
            <p:xfrm>
              <a:off x="1284052" y="3754876"/>
              <a:ext cx="4595778" cy="25762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31926"/>
                    <a:gridCol w="1531926"/>
                    <a:gridCol w="1531926"/>
                  </a:tblGrid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x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797" t="-8197" r="-101992" b="-6196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 (</a:t>
                          </a:r>
                          <a:r>
                            <a:rPr lang="es-CL" dirty="0" err="1" smtClean="0"/>
                            <a:t>x,y</a:t>
                          </a:r>
                          <a:r>
                            <a:rPr lang="es-CL" dirty="0" smtClean="0"/>
                            <a:t>)</a:t>
                          </a:r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-5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-4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-3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-2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-1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0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8381987"/>
                  </p:ext>
                </p:extLst>
              </p:nvPr>
            </p:nvGraphicFramePr>
            <p:xfrm>
              <a:off x="6261371" y="3732179"/>
              <a:ext cx="4595778" cy="25762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31926"/>
                    <a:gridCol w="1531926"/>
                    <a:gridCol w="1531926"/>
                  </a:tblGrid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x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d>
                                  <m:dPr>
                                    <m:ctrlP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  <m:r>
                                  <a:rPr lang="es-CL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s-CL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 (</a:t>
                          </a:r>
                          <a:r>
                            <a:rPr lang="es-CL" dirty="0" err="1" smtClean="0"/>
                            <a:t>x,y</a:t>
                          </a:r>
                          <a:r>
                            <a:rPr lang="es-CL" dirty="0" smtClean="0"/>
                            <a:t>)</a:t>
                          </a:r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2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3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4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5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6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la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8381987"/>
                  </p:ext>
                </p:extLst>
              </p:nvPr>
            </p:nvGraphicFramePr>
            <p:xfrm>
              <a:off x="6261371" y="3732179"/>
              <a:ext cx="4595778" cy="2576245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31926"/>
                    <a:gridCol w="1531926"/>
                    <a:gridCol w="1531926"/>
                  </a:tblGrid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x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100797" t="-8333" r="-101992" b="-63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 (</a:t>
                          </a:r>
                          <a:r>
                            <a:rPr lang="es-CL" dirty="0" err="1" smtClean="0"/>
                            <a:t>x,y</a:t>
                          </a:r>
                          <a:r>
                            <a:rPr lang="es-CL" dirty="0" smtClean="0"/>
                            <a:t>)</a:t>
                          </a:r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2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3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4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5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  <a:tr h="36803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s-CL" dirty="0" smtClean="0"/>
                            <a:t>6</a:t>
                          </a:r>
                          <a:endParaRPr lang="es-CL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b="0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CL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9314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95336" y="622570"/>
            <a:ext cx="9909276" cy="5288652"/>
          </a:xfrm>
        </p:spPr>
        <p:txBody>
          <a:bodyPr/>
          <a:lstStyle/>
          <a:p>
            <a:r>
              <a:rPr lang="es-CL" dirty="0" smtClean="0"/>
              <a:t>Luego debemos ubicar los puntos en el plano cartesiano 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6193" t="22694" r="10468" b="9878"/>
          <a:stretch/>
        </p:blipFill>
        <p:spPr>
          <a:xfrm>
            <a:off x="2159541" y="1603466"/>
            <a:ext cx="7918314" cy="3730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557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55357" y="757753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es-CL" dirty="0" smtClean="0"/>
              <a:t>Por ultimo unimos los puntos y nos aparece la forma de la grafica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34030" t="14041" r="29544" b="32086"/>
          <a:stretch/>
        </p:blipFill>
        <p:spPr>
          <a:xfrm>
            <a:off x="3078050" y="1764406"/>
            <a:ext cx="4739426" cy="394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718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3332" y="624110"/>
            <a:ext cx="9901280" cy="1280890"/>
          </a:xfrm>
        </p:spPr>
        <p:txBody>
          <a:bodyPr/>
          <a:lstStyle/>
          <a:p>
            <a:r>
              <a:rPr lang="es-CL" dirty="0" smtClean="0"/>
              <a:t>Ahora les toca practicar a ustedes </a:t>
            </a:r>
            <a:endParaRPr lang="es-C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1352811" y="2133600"/>
                <a:ext cx="10151801" cy="3777622"/>
              </a:xfrm>
            </p:spPr>
            <p:txBody>
              <a:bodyPr/>
              <a:lstStyle/>
              <a:p>
                <a:r>
                  <a:rPr lang="es-CL" dirty="0" smtClean="0"/>
                  <a:t>Grafica las siguientes funciones realizando los pasos anteriormente vistos </a:t>
                </a:r>
              </a:p>
              <a:p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b="0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s-C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s-CL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+16</m:t>
                    </m:r>
                  </m:oMath>
                </a14:m>
                <a:endParaRPr lang="es-CL" b="0" dirty="0" smtClean="0"/>
              </a:p>
              <a:p>
                <a:pPr marL="0" indent="0">
                  <a:buNone/>
                </a:pPr>
                <a:endParaRPr lang="es-CL" b="0" dirty="0" smtClean="0"/>
              </a:p>
              <a:p>
                <a14:m>
                  <m:oMath xmlns:m="http://schemas.openxmlformats.org/officeDocument/2006/math">
                    <m:r>
                      <a:rPr lang="es-CL" i="1"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−3</m:t>
                    </m:r>
                  </m:oMath>
                </a14:m>
                <a:endParaRPr lang="es-CL" b="0" dirty="0" smtClean="0"/>
              </a:p>
              <a:p>
                <a:pPr marL="0" indent="0">
                  <a:buNone/>
                </a:pPr>
                <a:endParaRPr lang="es-CL" b="0" dirty="0" smtClean="0"/>
              </a:p>
              <a:p>
                <a14:m>
                  <m:oMath xmlns:m="http://schemas.openxmlformats.org/officeDocument/2006/math">
                    <m:r>
                      <a:rPr lang="es-CL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s-CL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s-CL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CL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CL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CL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CL" b="0" i="1" smtClean="0">
                        <a:latin typeface="Cambria Math" panose="02040503050406030204" pitchFamily="18" charset="0"/>
                      </a:rPr>
                      <m:t>−4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CL" b="0" i="1" smtClean="0">
                        <a:latin typeface="Cambria Math" panose="02040503050406030204" pitchFamily="18" charset="0"/>
                      </a:rPr>
                      <m:t>+5</m:t>
                    </m:r>
                  </m:oMath>
                </a14:m>
                <a:endParaRPr lang="es-CL" b="0" dirty="0" smtClean="0"/>
              </a:p>
              <a:p>
                <a:endParaRPr lang="es-CL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52811" y="2133600"/>
                <a:ext cx="10151801" cy="3777622"/>
              </a:xfrm>
              <a:blipFill rotWithShape="0">
                <a:blip r:embed="rId2"/>
                <a:stretch>
                  <a:fillRect l="-420" t="-806"/>
                </a:stretch>
              </a:blipFill>
            </p:spPr>
            <p:txBody>
              <a:bodyPr/>
              <a:lstStyle/>
              <a:p>
                <a:r>
                  <a:rPr lang="es-CL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7278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150802" y="3862499"/>
            <a:ext cx="8915399" cy="1468800"/>
          </a:xfrm>
        </p:spPr>
        <p:txBody>
          <a:bodyPr>
            <a:noAutofit/>
          </a:bodyPr>
          <a:lstStyle/>
          <a:p>
            <a:pPr algn="ctr"/>
            <a:r>
              <a:rPr lang="es-CL" sz="6000" dirty="0" smtClean="0"/>
              <a:t>¿Qué forma encontraste en las distintas graficas realizadas?</a:t>
            </a:r>
            <a:endParaRPr lang="es-CL" sz="6000" dirty="0"/>
          </a:p>
        </p:txBody>
      </p:sp>
    </p:spTree>
    <p:extLst>
      <p:ext uri="{BB962C8B-B14F-4D97-AF65-F5344CB8AC3E}">
        <p14:creationId xmlns:p14="http://schemas.microsoft.com/office/powerpoint/2010/main" val="3790193571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</TotalTime>
  <Words>131</Words>
  <Application>Microsoft Office PowerPoint</Application>
  <PresentationFormat>Panorámica</PresentationFormat>
  <Paragraphs>47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Cambria Math</vt:lpstr>
      <vt:lpstr>Century Gothic</vt:lpstr>
      <vt:lpstr>Wingdings 3</vt:lpstr>
      <vt:lpstr>Espiral</vt:lpstr>
      <vt:lpstr>Grafica de función cuadrática</vt:lpstr>
      <vt:lpstr>Resumen clase anterior </vt:lpstr>
      <vt:lpstr>Objetivo:</vt:lpstr>
      <vt:lpstr>REPRESENTACIÓN GRÁFICA DE UNA FUNCIÓN CUADRÁTICA</vt:lpstr>
      <vt:lpstr>Presentación de PowerPoint</vt:lpstr>
      <vt:lpstr>Presentación de PowerPoint</vt:lpstr>
      <vt:lpstr>Ahora les toca practicar a ustedes </vt:lpstr>
      <vt:lpstr>¿Qué forma encontraste en las distintas graficas realizadas?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Grafica de función cuadratica</dc:title>
  <dc:creator>HP</dc:creator>
  <cp:lastModifiedBy>HP</cp:lastModifiedBy>
  <cp:revision>4</cp:revision>
  <dcterms:created xsi:type="dcterms:W3CDTF">2020-08-10T14:00:15Z</dcterms:created>
  <dcterms:modified xsi:type="dcterms:W3CDTF">2020-08-10T15:15:38Z</dcterms:modified>
</cp:coreProperties>
</file>